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0ACF5E0C-8147-4DF4-A385-CD50C4775078}"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ACF5E0C-8147-4DF4-A385-CD50C4775078}"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ACF5E0C-8147-4DF4-A385-CD50C4775078}"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0ACF5E0C-8147-4DF4-A385-CD50C4775078}"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CF5E0C-8147-4DF4-A385-CD50C4775078}" type="datetimeFigureOut">
              <a:rPr lang="en-US" smtClean="0"/>
              <a:pPr/>
              <a:t>1/20/2025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0ACF5E0C-8147-4DF4-A385-CD50C4775078}"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0ACF5E0C-8147-4DF4-A385-CD50C4775078}" type="datetimeFigureOut">
              <a:rPr lang="en-US" smtClean="0"/>
              <a:pPr/>
              <a:t>1/20/2025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0ACF5E0C-8147-4DF4-A385-CD50C4775078}" type="datetimeFigureOut">
              <a:rPr lang="en-US" smtClean="0"/>
              <a:pPr/>
              <a:t>1/20/2025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CF5E0C-8147-4DF4-A385-CD50C4775078}" type="datetimeFigureOut">
              <a:rPr lang="en-US" smtClean="0"/>
              <a:pPr/>
              <a:t>1/20/2025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CF5E0C-8147-4DF4-A385-CD50C4775078}"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ACF5E0C-8147-4DF4-A385-CD50C4775078}" type="datetimeFigureOut">
              <a:rPr lang="en-US" smtClean="0"/>
              <a:pPr/>
              <a:t>1/20/2025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3CB51A5-4BEE-4288-8F70-CB57875D7B2E}"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CF5E0C-8147-4DF4-A385-CD50C4775078}" type="datetimeFigureOut">
              <a:rPr lang="en-US" smtClean="0"/>
              <a:pPr/>
              <a:t>1/20/2025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B51A5-4BEE-4288-8F70-CB57875D7B2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slideshare.net/SundarShetty2/application-of-univariate-bivariate-and-multivariate-analysis-pooja-k-shetty" TargetMode="External"/><Relationship Id="rId2" Type="http://schemas.openxmlformats.org/officeDocument/2006/relationships/hyperlink" Target="https://en.wikipedia.org/wiki/Univariate_(statistics)" TargetMode="External"/><Relationship Id="rId1" Type="http://schemas.openxmlformats.org/officeDocument/2006/relationships/slideLayout" Target="../slideLayouts/slideLayout2.xml"/><Relationship Id="rId4" Type="http://schemas.openxmlformats.org/officeDocument/2006/relationships/hyperlink" Target="https://home.csulb.edu/~msaintg/ppa696/696uni.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8670"/>
            <a:ext cx="7772400" cy="2671781"/>
          </a:xfrm>
        </p:spPr>
        <p:txBody>
          <a:bodyPr>
            <a:normAutofit/>
          </a:bodyPr>
          <a:lstStyle/>
          <a:p>
            <a:r>
              <a:rPr lang="en-IN" sz="4800" dirty="0"/>
              <a:t>UNIVARIANT ANALYSIS</a:t>
            </a:r>
          </a:p>
        </p:txBody>
      </p:sp>
      <p:sp>
        <p:nvSpPr>
          <p:cNvPr id="3" name="Subtitle 2"/>
          <p:cNvSpPr>
            <a:spLocks noGrp="1"/>
          </p:cNvSpPr>
          <p:nvPr>
            <p:ph type="subTitle" idx="1"/>
          </p:nvPr>
        </p:nvSpPr>
        <p:spPr>
          <a:xfrm>
            <a:off x="4000496" y="4786322"/>
            <a:ext cx="4929222" cy="1857388"/>
          </a:xfrm>
        </p:spPr>
        <p:txBody>
          <a:bodyPr>
            <a:normAutofit fontScale="55000" lnSpcReduction="20000"/>
          </a:bodyPr>
          <a:lstStyle/>
          <a:p>
            <a:pPr marL="0" indent="0" algn="ctr">
              <a:buNone/>
            </a:pPr>
            <a:r>
              <a:rPr lang="en-IN" b="1" dirty="0">
                <a:solidFill>
                  <a:schemeClr val="tx1"/>
                </a:solidFill>
              </a:rPr>
              <a:t>        </a:t>
            </a:r>
            <a:r>
              <a:rPr lang="en-US" sz="3200" dirty="0">
                <a:solidFill>
                  <a:srgbClr val="FF0000"/>
                </a:solidFill>
                <a:latin typeface="Times New Roman" panose="02020603050405020304" pitchFamily="18" charset="0"/>
                <a:cs typeface="Times New Roman" panose="02020603050405020304" pitchFamily="18" charset="0"/>
              </a:rPr>
              <a:t>Dr. </a:t>
            </a:r>
            <a:r>
              <a:rPr lang="en-US" sz="3200" dirty="0" err="1">
                <a:solidFill>
                  <a:srgbClr val="FF0000"/>
                </a:solidFill>
                <a:latin typeface="Times New Roman" panose="02020603050405020304" pitchFamily="18" charset="0"/>
                <a:cs typeface="Times New Roman" panose="02020603050405020304" pitchFamily="18" charset="0"/>
              </a:rPr>
              <a:t>Srinibash</a:t>
            </a:r>
            <a:r>
              <a:rPr lang="en-US" sz="3200" dirty="0">
                <a:solidFill>
                  <a:srgbClr val="FF0000"/>
                </a:solidFill>
                <a:latin typeface="Times New Roman" panose="02020603050405020304" pitchFamily="18" charset="0"/>
                <a:cs typeface="Times New Roman" panose="02020603050405020304" pitchFamily="18" charset="0"/>
              </a:rPr>
              <a:t> Dash</a:t>
            </a:r>
          </a:p>
          <a:p>
            <a:pPr marL="0" indent="0" algn="ctr">
              <a:buNone/>
            </a:pPr>
            <a:r>
              <a:rPr lang="en-US" sz="3200" dirty="0">
                <a:solidFill>
                  <a:srgbClr val="FF0000"/>
                </a:solidFill>
                <a:latin typeface="Times New Roman" panose="02020603050405020304" pitchFamily="18" charset="0"/>
                <a:cs typeface="Times New Roman" panose="02020603050405020304" pitchFamily="18" charset="0"/>
              </a:rPr>
              <a:t>School of Management</a:t>
            </a:r>
          </a:p>
          <a:p>
            <a:pPr marL="0" indent="0" algn="ctr">
              <a:buNone/>
            </a:pPr>
            <a:r>
              <a:rPr lang="en-US" sz="3200" dirty="0">
                <a:solidFill>
                  <a:srgbClr val="FF0000"/>
                </a:solidFill>
                <a:latin typeface="Times New Roman" panose="02020603050405020304" pitchFamily="18" charset="0"/>
                <a:cs typeface="Times New Roman" panose="02020603050405020304" pitchFamily="18" charset="0"/>
              </a:rPr>
              <a:t>Gangadhar </a:t>
            </a:r>
            <a:r>
              <a:rPr lang="en-US" sz="3200" dirty="0" err="1">
                <a:solidFill>
                  <a:srgbClr val="FF0000"/>
                </a:solidFill>
                <a:latin typeface="Times New Roman" panose="02020603050405020304" pitchFamily="18" charset="0"/>
                <a:cs typeface="Times New Roman" panose="02020603050405020304" pitchFamily="18" charset="0"/>
              </a:rPr>
              <a:t>Meher</a:t>
            </a:r>
            <a:r>
              <a:rPr lang="en-US" sz="3200" dirty="0">
                <a:solidFill>
                  <a:srgbClr val="FF0000"/>
                </a:solidFill>
                <a:latin typeface="Times New Roman" panose="02020603050405020304" pitchFamily="18" charset="0"/>
                <a:cs typeface="Times New Roman" panose="02020603050405020304" pitchFamily="18" charset="0"/>
              </a:rPr>
              <a:t> University</a:t>
            </a:r>
          </a:p>
          <a:p>
            <a:pPr marL="0" indent="0" algn="ctr">
              <a:buNone/>
            </a:pPr>
            <a:r>
              <a:rPr lang="en-US" sz="3200" dirty="0" err="1">
                <a:solidFill>
                  <a:srgbClr val="FF0000"/>
                </a:solidFill>
                <a:latin typeface="Times New Roman" panose="02020603050405020304" pitchFamily="18" charset="0"/>
                <a:cs typeface="Times New Roman" panose="02020603050405020304" pitchFamily="18" charset="0"/>
              </a:rPr>
              <a:t>Sambalpu</a:t>
            </a:r>
            <a:r>
              <a:rPr lang="en-US" sz="3200" dirty="0">
                <a:solidFill>
                  <a:srgbClr val="FF0000"/>
                </a:solidFill>
                <a:latin typeface="Times New Roman" panose="02020603050405020304" pitchFamily="18" charset="0"/>
                <a:cs typeface="Times New Roman" panose="02020603050405020304" pitchFamily="18" charset="0"/>
              </a:rPr>
              <a:t> Dr. </a:t>
            </a:r>
            <a:r>
              <a:rPr lang="en-US" sz="3200" dirty="0" err="1">
                <a:solidFill>
                  <a:srgbClr val="FF0000"/>
                </a:solidFill>
                <a:latin typeface="Times New Roman" panose="02020603050405020304" pitchFamily="18" charset="0"/>
                <a:cs typeface="Times New Roman" panose="02020603050405020304" pitchFamily="18" charset="0"/>
              </a:rPr>
              <a:t>Srinibash</a:t>
            </a:r>
            <a:r>
              <a:rPr lang="en-US" sz="3200" dirty="0">
                <a:solidFill>
                  <a:srgbClr val="FF0000"/>
                </a:solidFill>
                <a:latin typeface="Times New Roman" panose="02020603050405020304" pitchFamily="18" charset="0"/>
                <a:cs typeface="Times New Roman" panose="02020603050405020304" pitchFamily="18" charset="0"/>
              </a:rPr>
              <a:t> Dash</a:t>
            </a:r>
          </a:p>
          <a:p>
            <a:pPr marL="0" indent="0" algn="ctr">
              <a:buNone/>
            </a:pPr>
            <a:r>
              <a:rPr lang="en-US" sz="3200" dirty="0">
                <a:solidFill>
                  <a:srgbClr val="FF0000"/>
                </a:solidFill>
                <a:latin typeface="Times New Roman" panose="02020603050405020304" pitchFamily="18" charset="0"/>
                <a:cs typeface="Times New Roman" panose="02020603050405020304" pitchFamily="18" charset="0"/>
              </a:rPr>
              <a:t>School of Management</a:t>
            </a:r>
          </a:p>
          <a:p>
            <a:pPr marL="0" indent="0" algn="ctr">
              <a:buNone/>
            </a:pPr>
            <a:r>
              <a:rPr lang="en-US" sz="3200" dirty="0">
                <a:solidFill>
                  <a:srgbClr val="FF0000"/>
                </a:solidFill>
                <a:latin typeface="Times New Roman" panose="02020603050405020304" pitchFamily="18" charset="0"/>
                <a:cs typeface="Times New Roman" panose="02020603050405020304" pitchFamily="18" charset="0"/>
              </a:rPr>
              <a:t>Gangadhar </a:t>
            </a:r>
            <a:r>
              <a:rPr lang="en-US" sz="3200" dirty="0" err="1">
                <a:solidFill>
                  <a:srgbClr val="FF0000"/>
                </a:solidFill>
                <a:latin typeface="Times New Roman" panose="02020603050405020304" pitchFamily="18" charset="0"/>
                <a:cs typeface="Times New Roman" panose="02020603050405020304" pitchFamily="18" charset="0"/>
              </a:rPr>
              <a:t>Meher</a:t>
            </a:r>
            <a:r>
              <a:rPr lang="en-US" sz="3200">
                <a:solidFill>
                  <a:srgbClr val="FF0000"/>
                </a:solidFill>
                <a:latin typeface="Times New Roman" panose="02020603050405020304" pitchFamily="18" charset="0"/>
                <a:cs typeface="Times New Roman" panose="02020603050405020304" pitchFamily="18" charset="0"/>
              </a:rPr>
              <a:t> University</a:t>
            </a:r>
            <a:endParaRPr lang="en-US" sz="320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4291"/>
            <a:ext cx="7772400" cy="1357321"/>
          </a:xfrm>
        </p:spPr>
        <p:txBody>
          <a:bodyPr>
            <a:normAutofit/>
          </a:bodyPr>
          <a:lstStyle/>
          <a:p>
            <a:r>
              <a:rPr lang="en-IN" sz="4000" dirty="0"/>
              <a:t>Conclusion</a:t>
            </a:r>
          </a:p>
        </p:txBody>
      </p:sp>
      <p:sp>
        <p:nvSpPr>
          <p:cNvPr id="5" name="Subtitle 4"/>
          <p:cNvSpPr>
            <a:spLocks noGrp="1"/>
          </p:cNvSpPr>
          <p:nvPr>
            <p:ph type="subTitle" idx="1"/>
          </p:nvPr>
        </p:nvSpPr>
        <p:spPr>
          <a:xfrm>
            <a:off x="642910" y="2214554"/>
            <a:ext cx="7929618" cy="1752600"/>
          </a:xfrm>
        </p:spPr>
        <p:txBody>
          <a:bodyPr>
            <a:normAutofit fontScale="92500" lnSpcReduction="10000"/>
          </a:bodyPr>
          <a:lstStyle/>
          <a:p>
            <a:pPr algn="l"/>
            <a:r>
              <a:rPr lang="en-IN" dirty="0" err="1">
                <a:solidFill>
                  <a:schemeClr val="tx1"/>
                </a:solidFill>
              </a:rPr>
              <a:t>Univariant</a:t>
            </a:r>
            <a:r>
              <a:rPr lang="en-IN" dirty="0">
                <a:solidFill>
                  <a:schemeClr val="tx1"/>
                </a:solidFill>
              </a:rPr>
              <a:t> analysis is an analysis used on one variable with the aim of finding out and </a:t>
            </a:r>
            <a:r>
              <a:rPr lang="en-IN" dirty="0" err="1">
                <a:solidFill>
                  <a:schemeClr val="tx1"/>
                </a:solidFill>
              </a:rPr>
              <a:t>identifing</a:t>
            </a:r>
            <a:r>
              <a:rPr lang="en-IN" dirty="0">
                <a:solidFill>
                  <a:schemeClr val="tx1"/>
                </a:solidFill>
              </a:rPr>
              <a:t> the characteristics of the variable because only one variable is analyzed in </a:t>
            </a:r>
            <a:r>
              <a:rPr lang="en-IN" dirty="0" err="1">
                <a:solidFill>
                  <a:schemeClr val="tx1"/>
                </a:solidFill>
              </a:rPr>
              <a:t>univariant</a:t>
            </a:r>
            <a:r>
              <a:rPr lang="en-IN" dirty="0">
                <a:solidFill>
                  <a:schemeClr val="tx1"/>
                </a:solidFill>
              </a:rPr>
              <a:t> analysis.</a:t>
            </a:r>
          </a:p>
          <a:p>
            <a:pPr algn="l"/>
            <a:endParaRPr lang="en-IN" dirty="0">
              <a:solidFill>
                <a:schemeClr val="tx1"/>
              </a:solidFill>
            </a:endParaRPr>
          </a:p>
          <a:p>
            <a:pPr algn="l"/>
            <a:endParaRPr lang="en-IN"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Reference</a:t>
            </a:r>
          </a:p>
        </p:txBody>
      </p:sp>
      <p:sp>
        <p:nvSpPr>
          <p:cNvPr id="3" name="Content Placeholder 2"/>
          <p:cNvSpPr>
            <a:spLocks noGrp="1"/>
          </p:cNvSpPr>
          <p:nvPr>
            <p:ph idx="1"/>
          </p:nvPr>
        </p:nvSpPr>
        <p:spPr/>
        <p:txBody>
          <a:bodyPr>
            <a:normAutofit/>
          </a:bodyPr>
          <a:lstStyle/>
          <a:p>
            <a:r>
              <a:rPr lang="en-IN" sz="2000" dirty="0">
                <a:hlinkClick r:id="rId2"/>
              </a:rPr>
              <a:t>https://en.wikipedia.org/wiki/Univariate_(statistics)</a:t>
            </a:r>
            <a:endParaRPr lang="en-IN" sz="2000" dirty="0"/>
          </a:p>
          <a:p>
            <a:endParaRPr lang="en-IN" sz="2000" dirty="0"/>
          </a:p>
          <a:p>
            <a:r>
              <a:rPr lang="en-IN" sz="2000" dirty="0">
                <a:hlinkClick r:id="rId3"/>
              </a:rPr>
              <a:t>https://www.slideshare.net/SundarShetty2/application-of-univariate-bivariate-and-multivariate-analysis-pooja-k-shetty</a:t>
            </a:r>
            <a:endParaRPr lang="en-IN" sz="2000" dirty="0"/>
          </a:p>
          <a:p>
            <a:endParaRPr lang="en-IN" sz="2000" dirty="0"/>
          </a:p>
          <a:p>
            <a:r>
              <a:rPr lang="en-IN" sz="2000" dirty="0">
                <a:hlinkClick r:id="rId4"/>
              </a:rPr>
              <a:t>https://home.csulb.edu/~msaintg/ppa696/696uni.htm#:~:text=Univariate%20analysis%20explores%20each%20variable,each%20variable%20on%20its%20own</a:t>
            </a:r>
            <a:r>
              <a:rPr lang="en-IN" sz="2000" dirty="0"/>
              <a:t>.</a:t>
            </a:r>
          </a:p>
          <a:p>
            <a:endParaRPr lang="en-IN"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500" dirty="0"/>
              <a:t>Introduction</a:t>
            </a:r>
            <a:r>
              <a:rPr lang="en-IN" dirty="0"/>
              <a:t> :-</a:t>
            </a:r>
          </a:p>
        </p:txBody>
      </p:sp>
      <p:sp>
        <p:nvSpPr>
          <p:cNvPr id="3" name="Content Placeholder 2"/>
          <p:cNvSpPr>
            <a:spLocks noGrp="1"/>
          </p:cNvSpPr>
          <p:nvPr>
            <p:ph idx="1"/>
          </p:nvPr>
        </p:nvSpPr>
        <p:spPr/>
        <p:txBody>
          <a:bodyPr>
            <a:normAutofit/>
          </a:bodyPr>
          <a:lstStyle/>
          <a:p>
            <a:r>
              <a:rPr lang="en-IN" sz="2400" dirty="0" err="1"/>
              <a:t>Univariant</a:t>
            </a:r>
            <a:r>
              <a:rPr lang="en-IN" sz="2400" dirty="0"/>
              <a:t> analysis is the simplest form of analyzing data. </a:t>
            </a:r>
            <a:r>
              <a:rPr lang="en-IN" sz="2400" dirty="0" err="1"/>
              <a:t>Uni</a:t>
            </a:r>
            <a:r>
              <a:rPr lang="en-IN" sz="2400" dirty="0"/>
              <a:t> means one so in the other words. Data has only one variable it does not deal with causes and relationship and its major purpose it to describe. It takes data summarizes the data and finds pattern in the data.</a:t>
            </a:r>
          </a:p>
          <a:p>
            <a:endParaRPr lang="en-IN" sz="2400" dirty="0"/>
          </a:p>
          <a:p>
            <a:r>
              <a:rPr lang="en-IN" sz="2400" dirty="0"/>
              <a:t>A variable in a </a:t>
            </a:r>
            <a:r>
              <a:rPr lang="en-IN" sz="2400" dirty="0" err="1"/>
              <a:t>univariant</a:t>
            </a:r>
            <a:r>
              <a:rPr lang="en-IN" sz="2400" dirty="0"/>
              <a:t> analysis is a condition of subset that data falls into. You can think of it as an </a:t>
            </a:r>
            <a:r>
              <a:rPr lang="en-IN" sz="2400" dirty="0" err="1"/>
              <a:t>catagory</a:t>
            </a:r>
            <a:r>
              <a:rPr lang="en-IN" sz="2400" dirty="0"/>
              <a:t>. For Example The analysis might look at height of weight however it does not look at more than one variable at a time.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500" dirty="0"/>
              <a:t>Objectives of </a:t>
            </a:r>
            <a:r>
              <a:rPr lang="en-IN" sz="3500" dirty="0" err="1"/>
              <a:t>Univariant</a:t>
            </a:r>
            <a:r>
              <a:rPr lang="en-IN" sz="3500" dirty="0"/>
              <a:t> analysis:- </a:t>
            </a:r>
          </a:p>
        </p:txBody>
      </p:sp>
      <p:sp>
        <p:nvSpPr>
          <p:cNvPr id="3" name="Content Placeholder 2"/>
          <p:cNvSpPr>
            <a:spLocks noGrp="1"/>
          </p:cNvSpPr>
          <p:nvPr>
            <p:ph idx="1"/>
          </p:nvPr>
        </p:nvSpPr>
        <p:spPr/>
        <p:txBody>
          <a:bodyPr>
            <a:normAutofit/>
          </a:bodyPr>
          <a:lstStyle/>
          <a:p>
            <a:endParaRPr lang="en-IN" sz="2400" dirty="0"/>
          </a:p>
          <a:p>
            <a:endParaRPr lang="en-IN" sz="2400" dirty="0"/>
          </a:p>
          <a:p>
            <a:r>
              <a:rPr lang="en-IN" sz="2400" dirty="0"/>
              <a:t>The first one is to derive the data, Define and summarize it and analyze the pattern present in it.</a:t>
            </a:r>
          </a:p>
          <a:p>
            <a:endParaRPr lang="en-IN" sz="2400" dirty="0"/>
          </a:p>
          <a:p>
            <a:r>
              <a:rPr lang="en-IN" sz="2400" dirty="0"/>
              <a:t>This is done by looking into Mean, Median, Mode, Dispersion, Variance and Range.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3500" dirty="0"/>
              <a:t>Steps for calculation of </a:t>
            </a:r>
            <a:r>
              <a:rPr lang="en-IN" sz="3500" dirty="0" err="1"/>
              <a:t>Univariant</a:t>
            </a:r>
            <a:r>
              <a:rPr lang="en-IN" sz="3500" dirty="0"/>
              <a:t> Analysis :-</a:t>
            </a:r>
          </a:p>
        </p:txBody>
      </p:sp>
      <p:sp>
        <p:nvSpPr>
          <p:cNvPr id="3" name="Content Placeholder 2"/>
          <p:cNvSpPr>
            <a:spLocks noGrp="1"/>
          </p:cNvSpPr>
          <p:nvPr>
            <p:ph idx="1"/>
          </p:nvPr>
        </p:nvSpPr>
        <p:spPr/>
        <p:txBody>
          <a:bodyPr>
            <a:normAutofit/>
          </a:bodyPr>
          <a:lstStyle/>
          <a:p>
            <a:r>
              <a:rPr lang="en-IN" sz="2600" dirty="0"/>
              <a:t>Prepare your data set.</a:t>
            </a:r>
          </a:p>
          <a:p>
            <a:r>
              <a:rPr lang="en-IN" sz="2600" dirty="0"/>
              <a:t>Choose Analyze &gt; Descriptive Statistics &gt; Frequencies.</a:t>
            </a:r>
          </a:p>
          <a:p>
            <a:r>
              <a:rPr lang="en-IN" sz="2600" dirty="0"/>
              <a:t>Click statistics and choose what do you want to analyze, and click continue.</a:t>
            </a:r>
          </a:p>
          <a:p>
            <a:r>
              <a:rPr lang="en-IN" sz="2600" dirty="0"/>
              <a:t>Click chart.</a:t>
            </a:r>
          </a:p>
          <a:p>
            <a:r>
              <a:rPr lang="en-IN" sz="2600" dirty="0"/>
              <a:t>Choose the chart that you want to show, and click continue.</a:t>
            </a:r>
          </a:p>
          <a:p>
            <a:r>
              <a:rPr lang="en-IN" sz="2600" dirty="0"/>
              <a:t>Click ok to finish your analysis.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3500" dirty="0"/>
              <a:t>Uses of </a:t>
            </a:r>
            <a:r>
              <a:rPr lang="en-IN" sz="3500" dirty="0" err="1"/>
              <a:t>Univariant</a:t>
            </a:r>
            <a:r>
              <a:rPr lang="en-IN" sz="3500" dirty="0"/>
              <a:t> Analysis:-</a:t>
            </a:r>
          </a:p>
        </p:txBody>
      </p:sp>
      <p:sp>
        <p:nvSpPr>
          <p:cNvPr id="3" name="Content Placeholder 2"/>
          <p:cNvSpPr>
            <a:spLocks noGrp="1"/>
          </p:cNvSpPr>
          <p:nvPr>
            <p:ph idx="1"/>
          </p:nvPr>
        </p:nvSpPr>
        <p:spPr/>
        <p:txBody>
          <a:bodyPr>
            <a:normAutofit/>
          </a:bodyPr>
          <a:lstStyle/>
          <a:p>
            <a:endParaRPr lang="en-IN" sz="2800" dirty="0"/>
          </a:p>
          <a:p>
            <a:endParaRPr lang="en-IN" sz="2800" dirty="0"/>
          </a:p>
          <a:p>
            <a:r>
              <a:rPr lang="en-IN" sz="2800" dirty="0" err="1"/>
              <a:t>Univariate</a:t>
            </a:r>
            <a:r>
              <a:rPr lang="en-IN" sz="2800" dirty="0"/>
              <a:t> analyses are conducted for the purpose of making data easier to interpret and to understand how data is distributed within a sample or population being studied.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500" dirty="0"/>
              <a:t>Application of </a:t>
            </a:r>
            <a:r>
              <a:rPr lang="en-IN" sz="3500" dirty="0" err="1"/>
              <a:t>Univariant</a:t>
            </a:r>
            <a:r>
              <a:rPr lang="en-IN" sz="3500" dirty="0"/>
              <a:t> Analysis :-</a:t>
            </a:r>
          </a:p>
        </p:txBody>
      </p:sp>
      <p:sp>
        <p:nvSpPr>
          <p:cNvPr id="3" name="Content Placeholder 2"/>
          <p:cNvSpPr>
            <a:spLocks noGrp="1"/>
          </p:cNvSpPr>
          <p:nvPr>
            <p:ph idx="1"/>
          </p:nvPr>
        </p:nvSpPr>
        <p:spPr/>
        <p:txBody>
          <a:bodyPr>
            <a:normAutofit/>
          </a:bodyPr>
          <a:lstStyle/>
          <a:p>
            <a:endParaRPr lang="en-IN" sz="2400" dirty="0"/>
          </a:p>
          <a:p>
            <a:endParaRPr lang="en-IN" sz="2400" dirty="0"/>
          </a:p>
          <a:p>
            <a:r>
              <a:rPr lang="en-IN" sz="2400" dirty="0"/>
              <a:t>Data analysis and applications. </a:t>
            </a:r>
            <a:r>
              <a:rPr lang="en-IN" sz="2400" dirty="0" err="1"/>
              <a:t>Univariate</a:t>
            </a:r>
            <a:r>
              <a:rPr lang="en-IN" sz="2400" dirty="0"/>
              <a:t> analysis is the simplest form of analyzing data. The first one is to answer a research question with descriptive study and the second one is to get knowledge about how attribute varies with individual effect of a variable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000" dirty="0"/>
              <a:t>Analysis of </a:t>
            </a:r>
            <a:r>
              <a:rPr lang="en-IN" sz="3000" dirty="0" err="1"/>
              <a:t>Univariant</a:t>
            </a:r>
            <a:r>
              <a:rPr lang="en-IN" sz="3000" dirty="0"/>
              <a:t> Analysis:-</a:t>
            </a:r>
          </a:p>
        </p:txBody>
      </p:sp>
      <p:sp>
        <p:nvSpPr>
          <p:cNvPr id="3" name="Content Placeholder 2"/>
          <p:cNvSpPr>
            <a:spLocks noGrp="1"/>
          </p:cNvSpPr>
          <p:nvPr>
            <p:ph idx="1"/>
          </p:nvPr>
        </p:nvSpPr>
        <p:spPr/>
        <p:txBody>
          <a:bodyPr>
            <a:normAutofit/>
          </a:bodyPr>
          <a:lstStyle/>
          <a:p>
            <a:endParaRPr lang="en-IN" sz="2400" dirty="0"/>
          </a:p>
          <a:p>
            <a:endParaRPr lang="en-IN" sz="2400" dirty="0"/>
          </a:p>
          <a:p>
            <a:r>
              <a:rPr lang="en-IN" sz="2400" dirty="0" err="1"/>
              <a:t>Univariate</a:t>
            </a:r>
            <a:r>
              <a:rPr lang="en-IN" sz="2400" dirty="0"/>
              <a:t> analysis explores each variable in a data set, separately. It looks at the range of values, as well as the central tendency of the values. It describes the pattern of response to the variable. It describes each variable on its own.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IN" sz="3500" dirty="0"/>
              <a:t>Case Study</a:t>
            </a:r>
            <a:r>
              <a:rPr lang="en-IN" dirty="0"/>
              <a:t> </a:t>
            </a:r>
          </a:p>
        </p:txBody>
      </p:sp>
      <p:sp>
        <p:nvSpPr>
          <p:cNvPr id="3" name="Content Placeholder 2"/>
          <p:cNvSpPr>
            <a:spLocks noGrp="1"/>
          </p:cNvSpPr>
          <p:nvPr>
            <p:ph idx="1"/>
          </p:nvPr>
        </p:nvSpPr>
        <p:spPr/>
        <p:txBody>
          <a:bodyPr/>
          <a:lstStyle/>
          <a:p>
            <a:r>
              <a:rPr lang="en-IN" dirty="0"/>
              <a:t>The </a:t>
            </a:r>
            <a:r>
              <a:rPr lang="en-IN" dirty="0" err="1"/>
              <a:t>univariant</a:t>
            </a:r>
            <a:r>
              <a:rPr lang="en-IN" dirty="0"/>
              <a:t> analysis can be better understand by the help of a case study.</a:t>
            </a:r>
          </a:p>
          <a:p>
            <a:endParaRPr lang="en-IN" dirty="0"/>
          </a:p>
          <a:p>
            <a:r>
              <a:rPr lang="en-IN" dirty="0"/>
              <a:t>The following table shows the temperature in left hand side and ice-cream sales in the right hand side.</a:t>
            </a:r>
          </a:p>
          <a:p>
            <a:endParaRPr lang="en-IN"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71604" y="500042"/>
          <a:ext cx="6096000" cy="2623323"/>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517251">
                <a:tc>
                  <a:txBody>
                    <a:bodyPr/>
                    <a:lstStyle/>
                    <a:p>
                      <a:pPr algn="ctr"/>
                      <a:r>
                        <a:rPr lang="en-IN" dirty="0"/>
                        <a:t>Temperature</a:t>
                      </a:r>
                    </a:p>
                  </a:txBody>
                  <a:tcPr/>
                </a:tc>
                <a:tc>
                  <a:txBody>
                    <a:bodyPr/>
                    <a:lstStyle/>
                    <a:p>
                      <a:pPr algn="ctr"/>
                      <a:r>
                        <a:rPr lang="en-IN" dirty="0"/>
                        <a:t>Ice-cream sales</a:t>
                      </a:r>
                    </a:p>
                  </a:txBody>
                  <a:tcPr/>
                </a:tc>
                <a:extLst>
                  <a:ext uri="{0D108BD9-81ED-4DB2-BD59-A6C34878D82A}">
                    <a16:rowId xmlns:a16="http://schemas.microsoft.com/office/drawing/2014/main" val="10000"/>
                  </a:ext>
                </a:extLst>
              </a:tr>
              <a:tr h="554319">
                <a:tc>
                  <a:txBody>
                    <a:bodyPr/>
                    <a:lstStyle/>
                    <a:p>
                      <a:pPr algn="ctr"/>
                      <a:r>
                        <a:rPr lang="en-IN" dirty="0"/>
                        <a:t>20</a:t>
                      </a:r>
                    </a:p>
                  </a:txBody>
                  <a:tcPr/>
                </a:tc>
                <a:tc>
                  <a:txBody>
                    <a:bodyPr/>
                    <a:lstStyle/>
                    <a:p>
                      <a:pPr algn="ctr"/>
                      <a:r>
                        <a:rPr lang="en-IN" dirty="0"/>
                        <a:t>2000</a:t>
                      </a:r>
                    </a:p>
                  </a:txBody>
                  <a:tcPr/>
                </a:tc>
                <a:extLst>
                  <a:ext uri="{0D108BD9-81ED-4DB2-BD59-A6C34878D82A}">
                    <a16:rowId xmlns:a16="http://schemas.microsoft.com/office/drawing/2014/main" val="10001"/>
                  </a:ext>
                </a:extLst>
              </a:tr>
              <a:tr h="517251">
                <a:tc>
                  <a:txBody>
                    <a:bodyPr/>
                    <a:lstStyle/>
                    <a:p>
                      <a:pPr algn="ctr"/>
                      <a:r>
                        <a:rPr lang="en-IN" dirty="0"/>
                        <a:t>25</a:t>
                      </a:r>
                    </a:p>
                  </a:txBody>
                  <a:tcPr/>
                </a:tc>
                <a:tc>
                  <a:txBody>
                    <a:bodyPr/>
                    <a:lstStyle/>
                    <a:p>
                      <a:pPr algn="ctr"/>
                      <a:r>
                        <a:rPr lang="en-IN" dirty="0"/>
                        <a:t>2500</a:t>
                      </a:r>
                    </a:p>
                  </a:txBody>
                  <a:tcPr/>
                </a:tc>
                <a:extLst>
                  <a:ext uri="{0D108BD9-81ED-4DB2-BD59-A6C34878D82A}">
                    <a16:rowId xmlns:a16="http://schemas.microsoft.com/office/drawing/2014/main" val="10002"/>
                  </a:ext>
                </a:extLst>
              </a:tr>
              <a:tr h="517251">
                <a:tc>
                  <a:txBody>
                    <a:bodyPr/>
                    <a:lstStyle/>
                    <a:p>
                      <a:pPr algn="ctr"/>
                      <a:r>
                        <a:rPr lang="en-IN" dirty="0"/>
                        <a:t>35</a:t>
                      </a:r>
                    </a:p>
                  </a:txBody>
                  <a:tcPr/>
                </a:tc>
                <a:tc>
                  <a:txBody>
                    <a:bodyPr/>
                    <a:lstStyle/>
                    <a:p>
                      <a:pPr algn="ctr"/>
                      <a:r>
                        <a:rPr lang="en-IN" dirty="0"/>
                        <a:t>5000</a:t>
                      </a:r>
                    </a:p>
                  </a:txBody>
                  <a:tcPr/>
                </a:tc>
                <a:extLst>
                  <a:ext uri="{0D108BD9-81ED-4DB2-BD59-A6C34878D82A}">
                    <a16:rowId xmlns:a16="http://schemas.microsoft.com/office/drawing/2014/main" val="10003"/>
                  </a:ext>
                </a:extLst>
              </a:tr>
              <a:tr h="517251">
                <a:tc>
                  <a:txBody>
                    <a:bodyPr/>
                    <a:lstStyle/>
                    <a:p>
                      <a:pPr algn="ctr"/>
                      <a:r>
                        <a:rPr lang="en-IN" dirty="0"/>
                        <a:t>43</a:t>
                      </a:r>
                    </a:p>
                  </a:txBody>
                  <a:tcPr/>
                </a:tc>
                <a:tc>
                  <a:txBody>
                    <a:bodyPr/>
                    <a:lstStyle/>
                    <a:p>
                      <a:pPr algn="ctr"/>
                      <a:r>
                        <a:rPr lang="en-IN" dirty="0"/>
                        <a:t>7800</a:t>
                      </a:r>
                    </a:p>
                  </a:txBody>
                  <a:tcPr/>
                </a:tc>
                <a:extLst>
                  <a:ext uri="{0D108BD9-81ED-4DB2-BD59-A6C34878D82A}">
                    <a16:rowId xmlns:a16="http://schemas.microsoft.com/office/drawing/2014/main" val="10004"/>
                  </a:ext>
                </a:extLst>
              </a:tr>
            </a:tbl>
          </a:graphicData>
        </a:graphic>
      </p:graphicFrame>
      <p:sp>
        <p:nvSpPr>
          <p:cNvPr id="6" name="Text Placeholder 5"/>
          <p:cNvSpPr>
            <a:spLocks noGrp="1"/>
          </p:cNvSpPr>
          <p:nvPr>
            <p:ph type="body" idx="1"/>
          </p:nvPr>
        </p:nvSpPr>
        <p:spPr>
          <a:xfrm>
            <a:off x="714348" y="3857628"/>
            <a:ext cx="7772400" cy="1000132"/>
          </a:xfrm>
        </p:spPr>
        <p:txBody>
          <a:bodyPr>
            <a:normAutofit lnSpcReduction="10000"/>
          </a:bodyPr>
          <a:lstStyle/>
          <a:p>
            <a:r>
              <a:rPr lang="en-IN" dirty="0">
                <a:solidFill>
                  <a:schemeClr val="tx1"/>
                </a:solidFill>
              </a:rPr>
              <a:t>From the above table, we can observe that with the rise in Temperature the sale of </a:t>
            </a:r>
            <a:r>
              <a:rPr lang="en-IN" dirty="0" err="1">
                <a:solidFill>
                  <a:schemeClr val="tx1"/>
                </a:solidFill>
              </a:rPr>
              <a:t>icecream</a:t>
            </a:r>
            <a:r>
              <a:rPr lang="en-IN" dirty="0">
                <a:solidFill>
                  <a:schemeClr val="tx1"/>
                </a:solidFill>
              </a:rPr>
              <a:t> is also increasing so with this is we can conclude that these are dependent variable.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542</Words>
  <Application>Microsoft Office PowerPoint</Application>
  <PresentationFormat>On-screen Show (4:3)</PresentationFormat>
  <Paragraphs>59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UNIVARIANT ANALYSIS</vt:lpstr>
      <vt:lpstr>Introduction :-</vt:lpstr>
      <vt:lpstr>Objectives of Univariant analysis:- </vt:lpstr>
      <vt:lpstr>Steps for calculation of Univariant Analysis :-</vt:lpstr>
      <vt:lpstr>Uses of Univariant Analysis:-</vt:lpstr>
      <vt:lpstr>Application of Univariant Analysis :-</vt:lpstr>
      <vt:lpstr>Analysis of Univariant Analysis:-</vt:lpstr>
      <vt:lpstr>Case Study </vt:lpstr>
      <vt:lpstr>PowerPoint Presentation</vt:lpstr>
      <vt:lpstr>Conclusion</vt:lpstr>
      <vt:lpstr>Reference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UNIVARIANT ANALYSIS</dc:title>
  <dc:creator>user</dc:creator>
  <cp:lastModifiedBy>OWNER</cp:lastModifiedBy>
  <cp:revision>14</cp:revision>
  <dcterms:created xsi:type="dcterms:W3CDTF">2021-10-30T12:40:59Z</dcterms:created>
  <dcterms:modified xsi:type="dcterms:W3CDTF">2025-01-20T16:47:16Z</dcterms:modified>
</cp:coreProperties>
</file>